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8" r:id="rId2"/>
    <p:sldId id="277" r:id="rId3"/>
    <p:sldId id="269" r:id="rId4"/>
    <p:sldId id="271" r:id="rId5"/>
    <p:sldId id="272" r:id="rId6"/>
    <p:sldId id="274" r:id="rId7"/>
    <p:sldId id="278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7C05-4B05-489B-A1DC-422E95759B21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AF84-50FA-4EDA-8535-873CF68B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F5A4-E87A-4FF2-ADA1-90E1DB5AF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5" name="Rectangle 4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" y="159801"/>
            <a:ext cx="2950711" cy="61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" y="1"/>
            <a:ext cx="121970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6" name="Rectangle 1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279" y="1449176"/>
            <a:ext cx="379204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0" name="Rectangle 9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82" y="1490899"/>
            <a:ext cx="47918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1" name="Rectangle 10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3772" y="1923444"/>
            <a:ext cx="5596613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9" name="Rectangle 8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2110" y="1810249"/>
            <a:ext cx="2786113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6" name="Rectangle 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81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24605"/>
            <a:ext cx="11221720" cy="42243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kumimoji="0" lang="en-US" sz="2400" b="1" i="0" u="none" strike="noStrike" cap="none" spc="0" normalizeH="0" baseline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 panose="020B0506030403020204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555625"/>
            <a:ext cx="12029440" cy="341632"/>
          </a:xfrm>
        </p:spPr>
        <p:txBody>
          <a:bodyPr wrap="square">
            <a:spAutoFit/>
          </a:bodyPr>
          <a:lstStyle>
            <a:lvl1pPr>
              <a:defRPr lang="en-US" dirty="0" smtClean="0">
                <a:solidFill>
                  <a:srgbClr val="5E5B9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BA5B126-2642-4F13-893A-267AD4CF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90293"/>
            <a:ext cx="11988000" cy="5682513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44500" indent="-2635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</a:defRPr>
            </a:lvl2pPr>
            <a:lvl3pPr marL="715963" indent="-271463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id-ID" noProof="0" dirty="0"/>
              <a:t>Click to edit Master text styles</a:t>
            </a:r>
          </a:p>
          <a:p>
            <a:pPr lvl="1"/>
            <a:r>
              <a:rPr lang="id-ID" noProof="0" dirty="0"/>
              <a:t>Second level</a:t>
            </a:r>
          </a:p>
          <a:p>
            <a:pPr lvl="2"/>
            <a:r>
              <a:rPr lang="id-ID" noProof="0" dirty="0"/>
              <a:t>Third level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2354252" y="518585"/>
            <a:ext cx="4897428" cy="1226793"/>
            <a:chOff x="12354252" y="518585"/>
            <a:chExt cx="4897428" cy="1226793"/>
          </a:xfrm>
        </p:grpSpPr>
        <p:sp>
          <p:nvSpPr>
            <p:cNvPr id="27" name="TextBox 26"/>
            <p:cNvSpPr txBox="1"/>
            <p:nvPr/>
          </p:nvSpPr>
          <p:spPr>
            <a:xfrm>
              <a:off x="12763517" y="948622"/>
              <a:ext cx="3637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Headline2,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 18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42224" y="518585"/>
              <a:ext cx="396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24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54252" y="1397648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354252" y="537540"/>
              <a:ext cx="393539" cy="341632"/>
            </a:xfrm>
            <a:prstGeom prst="rect">
              <a:avLst/>
            </a:prstGeom>
            <a:solidFill>
              <a:srgbClr val="F4C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354252" y="965621"/>
              <a:ext cx="393539" cy="341632"/>
            </a:xfrm>
            <a:prstGeom prst="rect">
              <a:avLst/>
            </a:prstGeom>
            <a:solidFill>
              <a:srgbClr val="5E5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76426" y="1376046"/>
              <a:ext cx="447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Judul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Garis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Grafik/Tabel,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Segoe UI,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12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8" y="-12490"/>
            <a:ext cx="12193057" cy="6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418"/>
            <a:ext cx="12192000" cy="508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" y="586105"/>
            <a:ext cx="120294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" y="60165"/>
            <a:ext cx="10515600" cy="375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500402" y="91757"/>
            <a:ext cx="762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kumimoji="0" lang="en-US" sz="14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86595-42F0-4A69-A956-5E984E63E110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3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400" b="1" i="0" u="none" strike="noStrike" kern="1200" cap="none" spc="0" normalizeH="0" baseline="0">
          <a:ln>
            <a:noFill/>
          </a:ln>
          <a:solidFill>
            <a:srgbClr val="F4C55D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uLnTx/>
          <a:uFillTx/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1" i="1" kern="1200" baseline="0" dirty="0" smtClean="0">
          <a:solidFill>
            <a:srgbClr val="5E5B9F"/>
          </a:solidFill>
          <a:latin typeface="Myriad Pro Cond" panose="020B0506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D1919C1-8911-42B0-A901-E50CE59EA79B}"/>
              </a:ext>
            </a:extLst>
          </p:cNvPr>
          <p:cNvSpPr txBox="1">
            <a:spLocks/>
          </p:cNvSpPr>
          <p:nvPr/>
        </p:nvSpPr>
        <p:spPr>
          <a:xfrm>
            <a:off x="4678532" y="1705564"/>
            <a:ext cx="7405604" cy="205036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spc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sz="4000" b="1" i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Term of Reference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(TOR) 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FPAS </a:t>
            </a:r>
            <a:r>
              <a:rPr lang="id-ID" sz="4000" b="1" i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Consistency Check Tools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 dalam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M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endukung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fektivitas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P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enerapan </a:t>
            </a:r>
            <a:endParaRPr lang="en-US" sz="4000" b="1" dirty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BI-POLMIX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B7D698-1053-4736-8F02-A0BE2090ECD4}"/>
              </a:ext>
            </a:extLst>
          </p:cNvPr>
          <p:cNvSpPr txBox="1">
            <a:spLocks/>
          </p:cNvSpPr>
          <p:nvPr/>
        </p:nvSpPr>
        <p:spPr>
          <a:xfrm>
            <a:off x="5753100" y="4226445"/>
            <a:ext cx="6438900" cy="104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Jakarta,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Februari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834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5918769" y="854657"/>
            <a:ext cx="4743450" cy="755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Outline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4C5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521" y="1730589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3521" y="4202608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2383455"/>
            <a:ext cx="540067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Latar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Belakang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Tujuan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Ruang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Lingkup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3144415"/>
            <a:ext cx="599122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Metodolog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Rencana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P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enyelesaian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Tim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Pelaksana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7" y="3632321"/>
            <a:ext cx="4962524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Referensi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31172" y="228132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1172" y="256837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1172" y="3138099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1172" y="3438524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172" y="3779492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4562" y="2829146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Latar Belakang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konsistensinya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81333"/>
            <a:ext cx="12029440" cy="5501506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, Bank Indonesia </a:t>
            </a:r>
            <a:r>
              <a:rPr lang="en-US" sz="2000" dirty="0" err="1"/>
              <a:t>mengacu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i="1" dirty="0"/>
              <a:t>Forecasting and Policy Analysis System</a:t>
            </a:r>
            <a:r>
              <a:rPr lang="en-US" sz="2000" dirty="0"/>
              <a:t> (FPAS).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antara</a:t>
            </a:r>
            <a:r>
              <a:rPr lang="en-US" sz="2000" dirty="0"/>
              <a:t> lain:</a:t>
            </a:r>
          </a:p>
          <a:p>
            <a:pPr lvl="1" algn="just"/>
            <a:r>
              <a:rPr lang="en-US" sz="2000" dirty="0"/>
              <a:t>BIPOLMIX; </a:t>
            </a:r>
            <a:r>
              <a:rPr lang="en-US" sz="2000" dirty="0" err="1"/>
              <a:t>sebagai</a:t>
            </a:r>
            <a:r>
              <a:rPr lang="en-US" sz="2000" dirty="0"/>
              <a:t> model inti </a:t>
            </a:r>
          </a:p>
          <a:p>
            <a:pPr lvl="1" algn="just"/>
            <a:r>
              <a:rPr lang="en-US" sz="2000" dirty="0"/>
              <a:t>SOFIE;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disagregasi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inti</a:t>
            </a:r>
          </a:p>
          <a:p>
            <a:pPr lvl="1" algn="just"/>
            <a:r>
              <a:rPr lang="en-US" sz="2000" dirty="0"/>
              <a:t>MODBI;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menengah-panjang</a:t>
            </a:r>
            <a:endParaRPr lang="en-US" sz="2000" dirty="0"/>
          </a:p>
          <a:p>
            <a:pPr lvl="1" algn="just"/>
            <a:r>
              <a:rPr lang="en-US" sz="2000" dirty="0"/>
              <a:t>Model </a:t>
            </a:r>
            <a:r>
              <a:rPr lang="en-US" sz="2000" dirty="0" err="1"/>
              <a:t>penunjang</a:t>
            </a:r>
            <a:r>
              <a:rPr lang="en-US" sz="2000" dirty="0"/>
              <a:t>, ex;</a:t>
            </a:r>
          </a:p>
          <a:p>
            <a:pPr lvl="2" algn="just"/>
            <a:r>
              <a:rPr lang="en-US" sz="2000" dirty="0"/>
              <a:t>ISMA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sektoral</a:t>
            </a:r>
            <a:endParaRPr lang="en-US" sz="2000" dirty="0"/>
          </a:p>
          <a:p>
            <a:pPr lvl="2" algn="just"/>
            <a:r>
              <a:rPr lang="en-US" sz="2000" dirty="0" err="1"/>
              <a:t>Proyeksi</a:t>
            </a:r>
            <a:r>
              <a:rPr lang="en-US" sz="2000" dirty="0"/>
              <a:t> NPI, dan model-model </a:t>
            </a:r>
            <a:r>
              <a:rPr lang="en-US" sz="2000" dirty="0" err="1"/>
              <a:t>indikator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 </a:t>
            </a:r>
            <a:endParaRPr lang="id-ID" sz="2000" dirty="0"/>
          </a:p>
          <a:p>
            <a:pPr algn="just"/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id-ID" sz="2000" dirty="0"/>
              <a:t>Pe</a:t>
            </a:r>
            <a:r>
              <a:rPr lang="en-US" sz="2000" dirty="0"/>
              <a:t>model</a:t>
            </a:r>
            <a:r>
              <a:rPr lang="id-ID" sz="2000" dirty="0"/>
              <a:t>an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(KPM)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dan </a:t>
            </a:r>
            <a:r>
              <a:rPr lang="en-US" sz="2000" dirty="0" err="1"/>
              <a:t>menggunakan</a:t>
            </a:r>
            <a:r>
              <a:rPr lang="en-US" sz="2000" dirty="0"/>
              <a:t> model – model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analisis</a:t>
            </a:r>
            <a:r>
              <a:rPr lang="en-US" sz="2000" dirty="0"/>
              <a:t>,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mempertimban</a:t>
            </a:r>
            <a:r>
              <a:rPr lang="id-ID" sz="2000" dirty="0"/>
              <a:t>g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lain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juga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model </a:t>
            </a:r>
            <a:r>
              <a:rPr lang="en-US" sz="2000" dirty="0" err="1"/>
              <a:t>indikator</a:t>
            </a:r>
            <a:r>
              <a:rPr lang="en-US" sz="2000" dirty="0"/>
              <a:t> dan </a:t>
            </a:r>
            <a:r>
              <a:rPr lang="en-US" sz="2000" dirty="0" err="1"/>
              <a:t>informasi</a:t>
            </a:r>
            <a:r>
              <a:rPr lang="en-US" sz="2000" dirty="0"/>
              <a:t> anecdotal.</a:t>
            </a:r>
          </a:p>
          <a:p>
            <a:pPr algn="just"/>
            <a:r>
              <a:rPr lang="en-US" sz="2000" dirty="0"/>
              <a:t>Proses SOE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penyesuaian</a:t>
            </a:r>
            <a:r>
              <a:rPr lang="en-US" sz="2000" dirty="0"/>
              <a:t> oleh </a:t>
            </a:r>
            <a:r>
              <a:rPr lang="en-US" sz="2000" dirty="0" err="1"/>
              <a:t>pimpinan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Selain</a:t>
            </a:r>
            <a:r>
              <a:rPr lang="en-US" sz="2000" dirty="0"/>
              <a:t> model-model yang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, framework </a:t>
            </a:r>
            <a:r>
              <a:rPr lang="en-US" sz="2000" i="1" dirty="0"/>
              <a:t>Financial Programming and Policies</a:t>
            </a:r>
            <a:r>
              <a:rPr lang="en-US" sz="2000" dirty="0"/>
              <a:t> (FPP) (IMF, 2013) </a:t>
            </a:r>
            <a:r>
              <a:rPr lang="en-US" sz="2000" dirty="0" err="1"/>
              <a:t>lazim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i="1" dirty="0"/>
              <a:t>check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40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Tujuan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 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18553"/>
            <a:ext cx="12029440" cy="3685624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i="1" dirty="0"/>
              <a:t>FPAS consistency check </a:t>
            </a:r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pendek</a:t>
            </a:r>
            <a:r>
              <a:rPr lang="en-US" sz="2000" dirty="0"/>
              <a:t> dan </a:t>
            </a:r>
            <a:r>
              <a:rPr lang="en-US" sz="2000" dirty="0" err="1"/>
              <a:t>menengah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BIPOLMIX. </a:t>
            </a:r>
          </a:p>
          <a:p>
            <a:pPr algn="just"/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data </a:t>
            </a:r>
            <a:r>
              <a:rPr lang="en-US" sz="2000" dirty="0" err="1"/>
              <a:t>terbaru</a:t>
            </a:r>
            <a:r>
              <a:rPr lang="en-US" sz="2000" dirty="0"/>
              <a:t> dan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komprehensif</a:t>
            </a:r>
            <a:r>
              <a:rPr lang="en-US" sz="2000" dirty="0"/>
              <a:t> dan </a:t>
            </a:r>
            <a:r>
              <a:rPr lang="en-US" sz="2000" dirty="0" err="1"/>
              <a:t>rinci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perkakas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;</a:t>
            </a:r>
          </a:p>
          <a:p>
            <a:pPr lvl="1" algn="just"/>
            <a:r>
              <a:rPr lang="en-US" sz="2000" dirty="0" err="1"/>
              <a:t>Menangkap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, </a:t>
            </a:r>
            <a:r>
              <a:rPr lang="en-US" sz="2000" dirty="0" err="1"/>
              <a:t>baik</a:t>
            </a:r>
            <a:r>
              <a:rPr lang="en-US" sz="2000" dirty="0"/>
              <a:t> endogen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eksogen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</a:t>
            </a:r>
          </a:p>
          <a:p>
            <a:pPr lvl="1" algn="just"/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kausalitas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Hasil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r>
              <a:rPr lang="en-US" sz="2000" dirty="0"/>
              <a:t> model (</a:t>
            </a:r>
            <a:r>
              <a:rPr lang="en-US" sz="2000" dirty="0" err="1"/>
              <a:t>antara</a:t>
            </a:r>
            <a:r>
              <a:rPr lang="en-US" sz="2000" dirty="0"/>
              <a:t> lain ARIMBI, SOFIE dan ISMA).</a:t>
            </a:r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2664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Ruang Lingkup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67931"/>
            <a:ext cx="12029440" cy="2423740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triwulanan</a:t>
            </a:r>
            <a:r>
              <a:rPr lang="en-US" sz="2000" dirty="0"/>
              <a:t> dan </a:t>
            </a:r>
            <a:r>
              <a:rPr lang="en-US" sz="2000" dirty="0" err="1"/>
              <a:t>tahunan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 Indonesia,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dan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.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selengkap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data </a:t>
            </a:r>
            <a:r>
              <a:rPr lang="en-US" sz="2000" dirty="0" err="1"/>
              <a:t>terkini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segera</a:t>
            </a:r>
            <a:r>
              <a:rPr lang="en-US" sz="2000" dirty="0"/>
              <a:t>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penggabungan</a:t>
            </a:r>
            <a:r>
              <a:rPr lang="en-US" sz="2000" dirty="0"/>
              <a:t> </a:t>
            </a:r>
            <a:r>
              <a:rPr lang="en-US" sz="2000" i="1" dirty="0"/>
              <a:t>worksheet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model.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keterkaitan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i="1" dirty="0"/>
              <a:t>sheet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i="1" dirty="0"/>
              <a:t>framework</a:t>
            </a:r>
            <a:r>
              <a:rPr lang="en-US" sz="2000" dirty="0"/>
              <a:t> FPP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menjamin</a:t>
            </a:r>
            <a:r>
              <a:rPr lang="en-US" sz="2000" dirty="0"/>
              <a:t> </a:t>
            </a:r>
            <a:r>
              <a:rPr lang="en-US" sz="2000" dirty="0" err="1"/>
              <a:t>dihasilkannya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akurat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035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4324261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Framework FPP merupakan </a:t>
            </a:r>
            <a:r>
              <a:rPr lang="id-ID" sz="2000" i="1" dirty="0"/>
              <a:t>tool</a:t>
            </a:r>
            <a:r>
              <a:rPr lang="id-ID" sz="2000" dirty="0"/>
              <a:t> yang merelasikan secara simultan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FPP,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moneter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eksternal</a:t>
            </a:r>
            <a:r>
              <a:rPr lang="en-US" sz="2000" dirty="0"/>
              <a:t> dan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fiskal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b="1" dirty="0"/>
              <a:t>Blok </a:t>
            </a:r>
            <a:r>
              <a:rPr lang="en-US" sz="2000" b="1" dirty="0" err="1"/>
              <a:t>harga</a:t>
            </a:r>
            <a:r>
              <a:rPr lang="en-US" sz="2000" b="1" dirty="0"/>
              <a:t> </a:t>
            </a:r>
            <a:r>
              <a:rPr lang="en-US" sz="2000" b="1" dirty="0" err="1"/>
              <a:t>dibangun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menjembatani</a:t>
            </a:r>
            <a:r>
              <a:rPr lang="en-US" sz="2000" b="1" dirty="0"/>
              <a:t> </a:t>
            </a:r>
            <a:r>
              <a:rPr lang="en-US" sz="2000" b="1" dirty="0" err="1"/>
              <a:t>keempat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tersebut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komoditi</a:t>
            </a:r>
            <a:r>
              <a:rPr lang="en-US" sz="2000" dirty="0"/>
              <a:t>, </a:t>
            </a:r>
            <a:r>
              <a:rPr lang="en-US" sz="2000" dirty="0" err="1"/>
              <a:t>aset</a:t>
            </a:r>
            <a:r>
              <a:rPr lang="en-US" sz="2000" dirty="0"/>
              <a:t>, </a:t>
            </a:r>
            <a:r>
              <a:rPr lang="en-US" sz="2000" dirty="0" err="1"/>
              <a:t>barang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 uang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tukar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b="1" dirty="0" err="1"/>
              <a:t>terdapat</a:t>
            </a:r>
            <a:r>
              <a:rPr lang="en-US" sz="2000" b="1" dirty="0"/>
              <a:t> </a:t>
            </a:r>
            <a:r>
              <a:rPr lang="en-US" sz="2000" b="1" dirty="0" err="1"/>
              <a:t>dua</a:t>
            </a:r>
            <a:r>
              <a:rPr lang="en-US" sz="2000" b="1" dirty="0"/>
              <a:t> </a:t>
            </a:r>
            <a:r>
              <a:rPr lang="en-US" sz="2000" b="1" dirty="0" err="1"/>
              <a:t>pendekatan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pengeluaran</a:t>
            </a:r>
            <a:r>
              <a:rPr lang="en-US" sz="2000" i="1" u="sng" dirty="0"/>
              <a:t> </a:t>
            </a:r>
            <a:r>
              <a:rPr lang="en-US" sz="2000" dirty="0"/>
              <a:t>dan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sektoral</a:t>
            </a:r>
            <a:r>
              <a:rPr lang="en-US" sz="2000" i="1" u="sng" dirty="0"/>
              <a:t>.</a:t>
            </a:r>
            <a:endParaRPr lang="id-ID" sz="2000" i="1" u="sng" dirty="0"/>
          </a:p>
          <a:p>
            <a:pPr algn="just"/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id-ID" sz="2000" dirty="0"/>
              <a:t>yang tercermin </a:t>
            </a:r>
            <a:r>
              <a:rPr lang="en-US" sz="2000" dirty="0"/>
              <a:t>pada </a:t>
            </a:r>
            <a:r>
              <a:rPr lang="en-US" sz="2000" dirty="0" err="1"/>
              <a:t>keempat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lima</a:t>
            </a:r>
            <a:r>
              <a:rPr lang="id-ID" sz="2000" dirty="0"/>
              <a:t> neraca </a:t>
            </a:r>
            <a:r>
              <a:rPr lang="en-US" sz="2000" dirty="0" err="1"/>
              <a:t>utama</a:t>
            </a:r>
            <a:r>
              <a:rPr lang="en-US" sz="2000" dirty="0"/>
              <a:t> (</a:t>
            </a:r>
            <a:r>
              <a:rPr lang="en-US" sz="2000" dirty="0" err="1"/>
              <a:t>Neraca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 (Cont’d)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3293209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Hubungan identitas antar variabel pada model tersebut mengikuti hubungan </a:t>
            </a:r>
            <a:r>
              <a:rPr lang="en-US" sz="2000" dirty="0" err="1"/>
              <a:t>akuntansi</a:t>
            </a:r>
            <a:r>
              <a:rPr lang="id-ID" sz="2000" dirty="0"/>
              <a:t> yang seimbang seperti yang dilakukan antara lain oleh IMF dalam bahan ajar FPP IMF</a:t>
            </a:r>
            <a:endParaRPr lang="en-US" sz="2000" dirty="0"/>
          </a:p>
          <a:p>
            <a:pPr algn="just"/>
            <a:r>
              <a:rPr lang="en-US" sz="2000" dirty="0" err="1"/>
              <a:t>Konsistensi</a:t>
            </a:r>
            <a:r>
              <a:rPr lang="en-US" sz="2000" dirty="0"/>
              <a:t> lain yang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lain; </a:t>
            </a:r>
          </a:p>
          <a:p>
            <a:pPr lvl="1" algn="just"/>
            <a:r>
              <a:rPr lang="en-US" sz="2000" dirty="0"/>
              <a:t>Nilai </a:t>
            </a:r>
            <a:r>
              <a:rPr lang="en-US" sz="2000" i="1" dirty="0"/>
              <a:t>current account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ek</a:t>
            </a:r>
            <a:r>
              <a:rPr lang="id-ID" sz="2000" dirty="0"/>
              <a:t>s</a:t>
            </a:r>
            <a:r>
              <a:rPr lang="en-US" sz="2000" dirty="0"/>
              <a:t>ternal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endParaRPr lang="en-US" sz="2000" dirty="0"/>
          </a:p>
          <a:p>
            <a:pPr lvl="1" algn="just"/>
            <a:r>
              <a:rPr lang="en-US" sz="2000" dirty="0" err="1"/>
              <a:t>Pergerakan</a:t>
            </a:r>
            <a:r>
              <a:rPr lang="en-US" sz="2000" dirty="0"/>
              <a:t> PDB LU </a:t>
            </a:r>
            <a:r>
              <a:rPr lang="en-US" sz="2000" dirty="0" err="1"/>
              <a:t>Konstruksi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selaras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pergerakan</a:t>
            </a:r>
            <a:r>
              <a:rPr lang="en-US" sz="2000" dirty="0"/>
              <a:t> PDB </a:t>
            </a:r>
            <a:r>
              <a:rPr lang="en-US" sz="2000" dirty="0" err="1"/>
              <a:t>Permintaan</a:t>
            </a:r>
            <a:r>
              <a:rPr lang="en-US" sz="2000" dirty="0"/>
              <a:t> (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bangunan</a:t>
            </a:r>
            <a:r>
              <a:rPr lang="en-US" sz="2000" dirty="0"/>
              <a:t>)</a:t>
            </a:r>
          </a:p>
          <a:p>
            <a:pPr lvl="1" algn="just"/>
            <a:r>
              <a:rPr lang="en-US" sz="2000" dirty="0" err="1"/>
              <a:t>Pengecekan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kredit</a:t>
            </a:r>
            <a:r>
              <a:rPr lang="en-US" sz="2000" dirty="0"/>
              <a:t>.  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Rencana Penyelesaian dan Tim Peneliti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Timeline </a:t>
            </a:r>
            <a:r>
              <a:rPr lang="en-US" sz="2000" dirty="0" err="1"/>
              <a:t>penyelesaian</a:t>
            </a:r>
            <a:r>
              <a:rPr lang="en-US" sz="2000" dirty="0"/>
              <a:t> </a:t>
            </a:r>
            <a:r>
              <a:rPr lang="en-US" sz="2000" dirty="0" err="1"/>
              <a:t>beserta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kajian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54404"/>
            <a:ext cx="11587959" cy="1315745"/>
          </a:xfrm>
        </p:spPr>
        <p:txBody>
          <a:bodyPr wrap="square">
            <a:spAutoFit/>
          </a:bodyPr>
          <a:lstStyle/>
          <a:p>
            <a:r>
              <a:rPr lang="en-US" sz="2000" dirty="0"/>
              <a:t> Tim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lvl="1"/>
            <a:r>
              <a:rPr lang="en-US" sz="2000" dirty="0"/>
              <a:t>Ginanjar Utama</a:t>
            </a:r>
            <a:endParaRPr lang="id-ID" sz="2000" dirty="0"/>
          </a:p>
          <a:p>
            <a:pPr lvl="1"/>
            <a:r>
              <a:rPr lang="en-US" sz="2000" smtClean="0"/>
              <a:t>Fauzan Rachman</a:t>
            </a:r>
            <a:endParaRPr lang="id-ID" sz="2000" dirty="0"/>
          </a:p>
          <a:p>
            <a:pPr lvl="1"/>
            <a:r>
              <a:rPr lang="en-US" sz="2000" dirty="0"/>
              <a:t>Nadira Firinda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26675-3DF9-4CC7-BC0A-318378BF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65" y="2443885"/>
            <a:ext cx="9467269" cy="41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Referensi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Referensi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031939"/>
            <a:ext cx="12029440" cy="4201150"/>
          </a:xfrm>
        </p:spPr>
        <p:txBody>
          <a:bodyPr wrap="square">
            <a:spAutoFit/>
          </a:bodyPr>
          <a:lstStyle/>
          <a:p>
            <a:pPr lvl="0" algn="just"/>
            <a:r>
              <a:rPr lang="id-ID" sz="2000" dirty="0"/>
              <a:t>IMF, Financial Programming and Policies, IMF ICD, 2013</a:t>
            </a:r>
          </a:p>
          <a:p>
            <a:pPr lvl="0" algn="just"/>
            <a:r>
              <a:rPr lang="en-US" sz="2000" dirty="0"/>
              <a:t>Burgess, S., Fernandez-</a:t>
            </a:r>
            <a:r>
              <a:rPr lang="en-US" sz="2000" dirty="0" err="1"/>
              <a:t>Corugedo</a:t>
            </a:r>
            <a:r>
              <a:rPr lang="en-US" sz="2000" dirty="0"/>
              <a:t>, E., </a:t>
            </a:r>
            <a:r>
              <a:rPr lang="en-US" sz="2000" dirty="0" err="1"/>
              <a:t>Groth</a:t>
            </a:r>
            <a:r>
              <a:rPr lang="en-US" sz="2000" dirty="0"/>
              <a:t>, C., Harrison, R., Monti, F., </a:t>
            </a:r>
            <a:r>
              <a:rPr lang="en-US" sz="2000" dirty="0" err="1"/>
              <a:t>Theodoridis</a:t>
            </a:r>
            <a:r>
              <a:rPr lang="en-US" sz="2000" dirty="0"/>
              <a:t>, K. and Waldron, M., “</a:t>
            </a:r>
            <a:r>
              <a:rPr lang="id-ID" sz="2000" i="1" dirty="0"/>
              <a:t>The Bank of England’s forecasting platform: COMPASS, MAPS, EASE and the suite of models</a:t>
            </a:r>
            <a:r>
              <a:rPr lang="en-US" sz="2000" i="1" dirty="0"/>
              <a:t>”</a:t>
            </a:r>
            <a:r>
              <a:rPr lang="en-US" sz="2000" dirty="0"/>
              <a:t>, BOE Working Paper no 471, 2013</a:t>
            </a:r>
            <a:endParaRPr lang="id-ID" sz="2000" dirty="0"/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Devin; Faiz, Irman;</a:t>
            </a:r>
            <a:r>
              <a:rPr lang="id-ID" sz="2000" dirty="0"/>
              <a:t> Sahminan “</a:t>
            </a:r>
            <a:r>
              <a:rPr lang="id-ID" sz="2000" i="1" dirty="0"/>
              <a:t>Short Term Forecasting for Indonesia Economy (SOFIE) 20</a:t>
            </a:r>
            <a:r>
              <a:rPr lang="en-US" sz="2000" i="1" dirty="0"/>
              <a:t>20</a:t>
            </a:r>
            <a:r>
              <a:rPr lang="id-ID" sz="2000" dirty="0"/>
              <a:t>.” LHP DKEM, Desember 20</a:t>
            </a:r>
            <a:r>
              <a:rPr lang="en-US" sz="2000" dirty="0"/>
              <a:t>20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Firinda, Nadira; Bathaluddin, M Barik; Kusuma, IGP Wira </a:t>
            </a:r>
            <a:r>
              <a:rPr lang="id-ID" sz="2000" dirty="0"/>
              <a:t>“</a:t>
            </a:r>
            <a:r>
              <a:rPr lang="en-US" sz="2000" i="1" dirty="0" err="1"/>
              <a:t>Pengembangan</a:t>
            </a:r>
            <a:r>
              <a:rPr lang="en-US" sz="2000" i="1" dirty="0"/>
              <a:t> Model </a:t>
            </a:r>
            <a:r>
              <a:rPr lang="en-US" sz="2000" i="1" dirty="0" err="1"/>
              <a:t>Sektoral</a:t>
            </a:r>
            <a:r>
              <a:rPr lang="id-ID" sz="2000" dirty="0"/>
              <a:t>” LHP DKEM, Desember 20</a:t>
            </a:r>
            <a:r>
              <a:rPr lang="en-US" sz="2000" dirty="0"/>
              <a:t>21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Wijoseno, Atet; Waluyo; Jati, Bathaluddin, M. Barik; Adhi P., Nur M.; Devin; Astuti, Rieska I.; Oktaviyanti, Dwi; Atras, M. Fadhel;  Harun, Cicilia A.; Sahminan; Kusuma, I.G.P. Wira; Affandi, Yoga; “</a:t>
            </a:r>
            <a:r>
              <a:rPr lang="id-ID" sz="2000" i="1" dirty="0"/>
              <a:t>Model BIPOLMIX (BI Policy Mix); Interaksi Kebijakan Moneter – Makroprudensial</a:t>
            </a:r>
            <a:r>
              <a:rPr lang="id-ID" sz="2000" dirty="0"/>
              <a:t>” LHP DKEM, Desember 2021.</a:t>
            </a:r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”The Algebraic Galaxy of Simple Macroeconomic Models.” </a:t>
            </a:r>
            <a:r>
              <a:rPr lang="en-US" sz="2000" dirty="0"/>
              <a:t>IMF Working Paper 17/123</a:t>
            </a:r>
            <a:r>
              <a:rPr lang="en-US" sz="2000" i="1" dirty="0"/>
              <a:t>, 2017.</a:t>
            </a:r>
            <a:endParaRPr lang="id-ID" sz="2000" dirty="0"/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”Disinflation, External Vulnerability, and Fiscal Intransigence: Some Unpleasant </a:t>
            </a:r>
            <a:r>
              <a:rPr lang="en-US" sz="2000" i="1" dirty="0" err="1"/>
              <a:t>Mundellian</a:t>
            </a:r>
            <a:r>
              <a:rPr lang="en-US" sz="2000" i="1" dirty="0"/>
              <a:t> Arithmetic”  </a:t>
            </a:r>
            <a:r>
              <a:rPr lang="en-US" sz="2000" dirty="0"/>
              <a:t>IMF Working Paper 17/118</a:t>
            </a:r>
            <a:r>
              <a:rPr lang="en-US" sz="2000" i="1" dirty="0"/>
              <a:t>, 2017.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59472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928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Myriad Pro Cond</vt:lpstr>
      <vt:lpstr>Segoe UI</vt:lpstr>
      <vt:lpstr>Segoe UI Light</vt:lpstr>
      <vt:lpstr>Wingdings</vt:lpstr>
      <vt:lpstr>1_Office Theme</vt:lpstr>
      <vt:lpstr>PowerPoint Presentation</vt:lpstr>
      <vt:lpstr>PowerPoint Presentation</vt:lpstr>
      <vt:lpstr>Latar Belakang</vt:lpstr>
      <vt:lpstr>Tujuan</vt:lpstr>
      <vt:lpstr>Ruang Lingkup</vt:lpstr>
      <vt:lpstr>Metodologi</vt:lpstr>
      <vt:lpstr>Metodologi (Cont’d)</vt:lpstr>
      <vt:lpstr>Rencana Penyelesaian dan Tim Peneliti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Asrianti Mira Anggraeni</dc:creator>
  <cp:lastModifiedBy>Ginanjar Utama</cp:lastModifiedBy>
  <cp:revision>23</cp:revision>
  <dcterms:created xsi:type="dcterms:W3CDTF">2022-01-13T02:26:36Z</dcterms:created>
  <dcterms:modified xsi:type="dcterms:W3CDTF">2022-02-24T10:03:19Z</dcterms:modified>
</cp:coreProperties>
</file>